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672" r:id="rId2"/>
    <p:sldId id="690" r:id="rId3"/>
    <p:sldId id="697" r:id="rId4"/>
    <p:sldId id="665" r:id="rId5"/>
    <p:sldId id="680" r:id="rId6"/>
    <p:sldId id="674" r:id="rId7"/>
    <p:sldId id="695" r:id="rId8"/>
    <p:sldId id="696" r:id="rId9"/>
    <p:sldId id="667" r:id="rId10"/>
    <p:sldId id="448" r:id="rId11"/>
    <p:sldId id="450" r:id="rId12"/>
    <p:sldId id="449" r:id="rId13"/>
    <p:sldId id="675" r:id="rId14"/>
    <p:sldId id="668" r:id="rId15"/>
    <p:sldId id="669" r:id="rId16"/>
    <p:sldId id="670" r:id="rId17"/>
    <p:sldId id="660" r:id="rId18"/>
    <p:sldId id="698" r:id="rId19"/>
    <p:sldId id="266" r:id="rId20"/>
    <p:sldId id="671" r:id="rId21"/>
    <p:sldId id="621" r:id="rId22"/>
    <p:sldId id="329" r:id="rId23"/>
    <p:sldId id="267" r:id="rId24"/>
    <p:sldId id="268" r:id="rId25"/>
    <p:sldId id="269" r:id="rId26"/>
    <p:sldId id="270" r:id="rId27"/>
    <p:sldId id="271" r:id="rId28"/>
    <p:sldId id="272" r:id="rId29"/>
    <p:sldId id="651" r:id="rId30"/>
    <p:sldId id="445" r:id="rId31"/>
    <p:sldId id="326" r:id="rId32"/>
    <p:sldId id="657" r:id="rId33"/>
    <p:sldId id="290" r:id="rId34"/>
    <p:sldId id="289" r:id="rId35"/>
    <p:sldId id="652" r:id="rId36"/>
    <p:sldId id="653" r:id="rId37"/>
    <p:sldId id="654" r:id="rId38"/>
    <p:sldId id="338" r:id="rId39"/>
    <p:sldId id="339" r:id="rId40"/>
    <p:sldId id="655" r:id="rId41"/>
    <p:sldId id="699" r:id="rId42"/>
    <p:sldId id="302" r:id="rId43"/>
    <p:sldId id="304" r:id="rId44"/>
    <p:sldId id="305" r:id="rId45"/>
    <p:sldId id="663" r:id="rId46"/>
    <p:sldId id="312" r:id="rId47"/>
    <p:sldId id="299" r:id="rId48"/>
    <p:sldId id="313" r:id="rId49"/>
    <p:sldId id="315" r:id="rId50"/>
    <p:sldId id="701" r:id="rId51"/>
    <p:sldId id="702" r:id="rId52"/>
    <p:sldId id="703" r:id="rId53"/>
    <p:sldId id="704" r:id="rId54"/>
    <p:sldId id="705" r:id="rId55"/>
    <p:sldId id="706" r:id="rId56"/>
    <p:sldId id="283" r:id="rId57"/>
    <p:sldId id="279" r:id="rId58"/>
    <p:sldId id="707" r:id="rId59"/>
    <p:sldId id="700" r:id="rId60"/>
    <p:sldId id="708" r:id="rId61"/>
    <p:sldId id="320" r:id="rId62"/>
    <p:sldId id="661" r:id="rId63"/>
    <p:sldId id="322" r:id="rId64"/>
    <p:sldId id="323" r:id="rId65"/>
    <p:sldId id="331" r:id="rId66"/>
    <p:sldId id="337" r:id="rId67"/>
    <p:sldId id="274" r:id="rId68"/>
    <p:sldId id="447" r:id="rId69"/>
    <p:sldId id="446" r:id="rId70"/>
    <p:sldId id="658" r:id="rId71"/>
    <p:sldId id="348" r:id="rId72"/>
    <p:sldId id="633" r:id="rId73"/>
    <p:sldId id="640" r:id="rId74"/>
    <p:sldId id="691" r:id="rId75"/>
    <p:sldId id="340" r:id="rId76"/>
    <p:sldId id="742" r:id="rId77"/>
    <p:sldId id="346" r:id="rId78"/>
    <p:sldId id="347" r:id="rId79"/>
    <p:sldId id="743" r:id="rId80"/>
    <p:sldId id="356" r:id="rId81"/>
    <p:sldId id="357" r:id="rId82"/>
    <p:sldId id="358" r:id="rId83"/>
    <p:sldId id="359" r:id="rId84"/>
    <p:sldId id="659" r:id="rId85"/>
    <p:sldId id="366" r:id="rId86"/>
    <p:sldId id="364" r:id="rId87"/>
    <p:sldId id="365" r:id="rId88"/>
    <p:sldId id="724" r:id="rId89"/>
    <p:sldId id="723" r:id="rId90"/>
    <p:sldId id="725" r:id="rId91"/>
    <p:sldId id="726" r:id="rId92"/>
    <p:sldId id="727" r:id="rId93"/>
    <p:sldId id="729" r:id="rId94"/>
    <p:sldId id="372" r:id="rId95"/>
    <p:sldId id="373" r:id="rId96"/>
    <p:sldId id="728" r:id="rId97"/>
    <p:sldId id="709" r:id="rId98"/>
    <p:sldId id="710" r:id="rId99"/>
    <p:sldId id="639" r:id="rId100"/>
    <p:sldId id="711" r:id="rId101"/>
    <p:sldId id="712" r:id="rId102"/>
    <p:sldId id="713" r:id="rId103"/>
    <p:sldId id="722" r:id="rId104"/>
    <p:sldId id="714" r:id="rId105"/>
    <p:sldId id="716" r:id="rId106"/>
    <p:sldId id="721" r:id="rId107"/>
    <p:sldId id="715" r:id="rId108"/>
    <p:sldId id="733" r:id="rId109"/>
    <p:sldId id="737" r:id="rId110"/>
    <p:sldId id="734" r:id="rId111"/>
    <p:sldId id="735" r:id="rId112"/>
    <p:sldId id="738" r:id="rId113"/>
    <p:sldId id="739" r:id="rId114"/>
    <p:sldId id="717" r:id="rId115"/>
    <p:sldId id="718" r:id="rId116"/>
    <p:sldId id="719" r:id="rId117"/>
    <p:sldId id="350" r:id="rId118"/>
    <p:sldId id="678" r:id="rId119"/>
    <p:sldId id="351" r:id="rId120"/>
    <p:sldId id="352" r:id="rId121"/>
    <p:sldId id="353" r:id="rId122"/>
    <p:sldId id="355" r:id="rId123"/>
    <p:sldId id="740" r:id="rId124"/>
    <p:sldId id="741" r:id="rId125"/>
    <p:sldId id="375" r:id="rId126"/>
    <p:sldId id="376" r:id="rId127"/>
    <p:sldId id="377" r:id="rId128"/>
    <p:sldId id="681" r:id="rId129"/>
    <p:sldId id="407" r:id="rId130"/>
    <p:sldId id="409" r:id="rId131"/>
    <p:sldId id="432" r:id="rId132"/>
    <p:sldId id="431" r:id="rId133"/>
    <p:sldId id="424" r:id="rId134"/>
    <p:sldId id="426" r:id="rId135"/>
    <p:sldId id="427" r:id="rId136"/>
    <p:sldId id="428" r:id="rId137"/>
    <p:sldId id="429" r:id="rId138"/>
    <p:sldId id="416" r:id="rId139"/>
    <p:sldId id="273" r:id="rId140"/>
    <p:sldId id="285" r:id="rId141"/>
    <p:sldId id="286" r:id="rId142"/>
    <p:sldId id="287" r:id="rId143"/>
    <p:sldId id="288" r:id="rId144"/>
    <p:sldId id="676" r:id="rId145"/>
    <p:sldId id="378" r:id="rId146"/>
    <p:sldId id="392" r:id="rId147"/>
    <p:sldId id="438" r:id="rId148"/>
    <p:sldId id="692" r:id="rId149"/>
    <p:sldId id="394" r:id="rId150"/>
    <p:sldId id="439" r:id="rId151"/>
    <p:sldId id="679" r:id="rId152"/>
    <p:sldId id="693" r:id="rId153"/>
    <p:sldId id="694" r:id="rId154"/>
    <p:sldId id="684" r:id="rId15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8ED5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B4DF2-3C6E-4E20-AE82-800B1E42368A}" v="1" dt="2021-10-17T15:14:28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280" autoAdjust="0"/>
  </p:normalViewPr>
  <p:slideViewPr>
    <p:cSldViewPr snapToGrid="0" snapToObjects="1">
      <p:cViewPr varScale="1">
        <p:scale>
          <a:sx n="125" d="100"/>
          <a:sy n="125" d="100"/>
        </p:scale>
        <p:origin x="1203" y="48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cKenzie" userId="28f327d0-acb1-4a9e-bfc5-af14416aa088" providerId="ADAL" clId="{7C1B4DF2-3C6E-4E20-AE82-800B1E42368A}"/>
    <pc:docChg chg="modSld sldOrd">
      <pc:chgData name="Lloyd McKenzie" userId="28f327d0-acb1-4a9e-bfc5-af14416aa088" providerId="ADAL" clId="{7C1B4DF2-3C6E-4E20-AE82-800B1E42368A}" dt="2021-10-19T16:03:47.796" v="5"/>
      <pc:docMkLst>
        <pc:docMk/>
      </pc:docMkLst>
      <pc:sldChg chg="ord">
        <pc:chgData name="Lloyd McKenzie" userId="28f327d0-acb1-4a9e-bfc5-af14416aa088" providerId="ADAL" clId="{7C1B4DF2-3C6E-4E20-AE82-800B1E42368A}" dt="2021-10-19T16:03:47.796" v="5"/>
        <pc:sldMkLst>
          <pc:docMk/>
          <pc:sldMk cId="1337538324" sldId="6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10/19/2021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10/19/2021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Snapper doesn’t do ‘nesting’ of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45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12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41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table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What tools would you use?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Licensing considerations</a:t>
            </a:r>
          </a:p>
          <a:p>
            <a:r>
              <a:rPr lang="en-US" dirty="0"/>
              <a:t>What version of SNOMED?</a:t>
            </a:r>
          </a:p>
          <a:p>
            <a:r>
              <a:rPr lang="en-US" dirty="0"/>
              <a:t>Search for “Black”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04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https://www.mentimeter.com/s/79e6430867b4780a579e67e487a9e33c/670b85505b8b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20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17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96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1710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75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Specify multiple values at once</a:t>
            </a:r>
          </a:p>
          <a:p>
            <a:r>
              <a:rPr lang="en-US" dirty="0"/>
              <a:t>Avoid drilling down unnecessarily</a:t>
            </a:r>
          </a:p>
          <a:p>
            <a:r>
              <a:rPr lang="en-US" dirty="0"/>
              <a:t>Don’t constrain stuff you don’t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85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0.png"/><Relationship Id="rId18" Type="http://schemas.openxmlformats.org/officeDocument/2006/relationships/image" Target="../media/image65.jpeg"/><Relationship Id="rId3" Type="http://schemas.openxmlformats.org/officeDocument/2006/relationships/image" Target="../media/image60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2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4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61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6.png"/><Relationship Id="rId4" Type="http://schemas.microsoft.com/office/2007/relationships/hdphoto" Target="../media/hdphoto6.wdp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implifier.net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fhir-shorthand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hat.fhir.org/#narrow/stream/179252-IG-creatio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1-10%20Webina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ersions.html#chang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intersections.com.au/FhirServ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apelon.com/" TargetMode="External"/><Relationship Id="rId4" Type="http://schemas.openxmlformats.org/officeDocument/2006/relationships/hyperlink" Target="http://ontoserver.csiro.au/snapper2-de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ihtsdotool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rminology.hl7.org/" TargetMode="External"/><Relationship Id="rId4" Type="http://schemas.openxmlformats.org/officeDocument/2006/relationships/hyperlink" Target="https://loinc.org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simplifier.net/ui/ig/SI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HIR/documents/tree/master/presentations/2021-10%20Webinars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-fhir.lantanagroup.com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fhir.org/#narrow/stream/179177-conformance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hat.fhir.org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19-21,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F846-97CB-49DF-AB01-93C816D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is allowed when: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8A5C8-4760-4CA0-AC86-2CBB7E5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 repeats (i.e. max cardinality &gt; 1)</a:t>
            </a:r>
          </a:p>
          <a:p>
            <a:r>
              <a:rPr lang="en-US" dirty="0"/>
              <a:t>Element is polymorphic (i.e. element name is foo[x])</a:t>
            </a:r>
          </a:p>
          <a:p>
            <a:endParaRPr lang="en-US" dirty="0"/>
          </a:p>
          <a:p>
            <a:r>
              <a:rPr lang="en-US" dirty="0"/>
              <a:t>NOT allowed (yet?) for non-repeating, single-type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3FB9A-5C53-4712-BC5D-8AABA20943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93219-1579-4FE5-B194-502B66A26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5208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Discriminator:</a:t>
            </a:r>
          </a:p>
          <a:p>
            <a:pPr lvl="1"/>
            <a:r>
              <a:rPr lang="en-US" dirty="0"/>
              <a:t>How do you decide which set of rules applies?</a:t>
            </a:r>
          </a:p>
          <a:p>
            <a:pPr lvl="1"/>
            <a:r>
              <a:rPr lang="en-US" dirty="0"/>
              <a:t>“First look at </a:t>
            </a:r>
            <a:r>
              <a:rPr lang="en-US" dirty="0" err="1"/>
              <a:t>name.type</a:t>
            </a:r>
            <a:r>
              <a:rPr lang="en-US" dirty="0"/>
              <a:t>, then look at </a:t>
            </a:r>
            <a:r>
              <a:rPr lang="en-US" dirty="0" err="1"/>
              <a:t>name.period.end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1824990"/>
            <a:ext cx="1950720" cy="115824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43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195-547E-499D-859F-DE07EF12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FB08E-330F-4C0A-9122-7247A8D02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</a:t>
            </a:r>
          </a:p>
          <a:p>
            <a:pPr lvl="1"/>
            <a:r>
              <a:rPr lang="en-US" dirty="0"/>
              <a:t>Each slice must have a distinct data type</a:t>
            </a:r>
          </a:p>
          <a:p>
            <a:pPr lvl="1"/>
            <a:r>
              <a:rPr lang="en-US" dirty="0"/>
              <a:t>Only type of slicing allowed non-repeating polymorphic elements</a:t>
            </a:r>
          </a:p>
          <a:p>
            <a:r>
              <a:rPr lang="en-US" dirty="0"/>
              <a:t>Value/Pattern</a:t>
            </a:r>
          </a:p>
          <a:p>
            <a:pPr lvl="1"/>
            <a:r>
              <a:rPr lang="en-US" dirty="0"/>
              <a:t>Slices must declare fixed value, pattern or required ValueSet bindings</a:t>
            </a:r>
          </a:p>
          <a:p>
            <a:pPr lvl="1"/>
            <a:r>
              <a:rPr lang="en-US" dirty="0"/>
              <a:t>E.g. “Rule 1 applies when </a:t>
            </a:r>
            <a:r>
              <a:rPr lang="en-US" dirty="0" err="1"/>
              <a:t>Composition.section.code</a:t>
            </a:r>
            <a:r>
              <a:rPr lang="en-US" dirty="0"/>
              <a:t>=A”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87199-3EBA-4A25-9358-E179182EEB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95E87-8CCB-47B4-A30A-1B85E5AE2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751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F904-4FFB-4AD9-A17F-20EA74D1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918D7-DE1D-4000-A4EF-3802ABB3C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75209-9EE5-4291-8F87-AE461B012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3DF85-0A60-476D-A82A-1D44746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Declared pattern (CodeableConcept)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D8219B-8604-494A-843A-7118FBADA3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"foo",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E4D2CC-89FC-45AA-B620-3CEF45CBE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Matching instance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C49F91-C5C7-48CF-B542-CBA58267E5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"something",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"else"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 label"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"system": "foo",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"whatever"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"text"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4193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B81E-8F69-4A55-BDCA-5C469CAA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CCC91-7ED3-4C4D-B40C-9757981B0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Exists</a:t>
            </a:r>
          </a:p>
          <a:p>
            <a:pPr lvl="1"/>
            <a:r>
              <a:rPr lang="en-US" dirty="0"/>
              <a:t>Max of two slices – one must have min&gt;0, one must have max=0</a:t>
            </a:r>
          </a:p>
          <a:p>
            <a:pPr lvl="1"/>
            <a:r>
              <a:rPr lang="en-US" dirty="0"/>
              <a:t>E.g. “One set of rules for names that have </a:t>
            </a:r>
            <a:r>
              <a:rPr lang="en-US" dirty="0" err="1"/>
              <a:t>type.coding</a:t>
            </a:r>
            <a:r>
              <a:rPr lang="en-US" dirty="0"/>
              <a:t>, a different set of rules for those that don’t”</a:t>
            </a:r>
          </a:p>
          <a:p>
            <a:r>
              <a:rPr lang="en-US" dirty="0"/>
              <a:t>Profile</a:t>
            </a:r>
          </a:p>
          <a:p>
            <a:pPr lvl="1"/>
            <a:r>
              <a:rPr lang="en-US" dirty="0"/>
              <a:t>Each slice must have a single type with a distinct profile or </a:t>
            </a:r>
            <a:r>
              <a:rPr lang="en-US" dirty="0" err="1"/>
              <a:t>targetProfile</a:t>
            </a:r>
            <a:r>
              <a:rPr lang="en-US" dirty="0"/>
              <a:t> (Reference and canonical only)</a:t>
            </a:r>
          </a:p>
          <a:p>
            <a:pPr lvl="1"/>
            <a:r>
              <a:rPr lang="en-US" dirty="0"/>
              <a:t>NOTE: Profiles must all be mutually exclusive</a:t>
            </a:r>
          </a:p>
          <a:p>
            <a:pPr lvl="1"/>
            <a:r>
              <a:rPr lang="en-US" dirty="0"/>
              <a:t>This can be expensive to validate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7ED1-6E59-47D2-9599-7D67B5F9A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906E-4D65-4743-A17D-E51A93D86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382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682-680D-4157-96D1-E9B356BF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0482-CA7C-4DB0-A845-9EEAC0F31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Expressed as simplified FHIRPath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Simple paths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contact.name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.extension('foo')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.resolve()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52175-C05C-479A-8F25-18C61FD20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1992-BA28-4367-9531-A34B8D27A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9297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98FA-D4A8-4829-8823-A0507DF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discriminators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55FDC-1560-4149-979D-2633CC1C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Sometimes you need to look at more than one element to decide the rules</a:t>
            </a:r>
          </a:p>
          <a:p>
            <a:pPr lvl="1"/>
            <a:r>
              <a:rPr lang="en-US" dirty="0"/>
              <a:t>E.g. Must look at both ‘system’ and ‘code’</a:t>
            </a:r>
          </a:p>
          <a:p>
            <a:pPr lvl="1"/>
            <a:r>
              <a:rPr lang="en-US" dirty="0"/>
              <a:t>(Though pattern makes this requirement less common)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25C8E-1591-4CCE-871E-8686A9ADA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8F994-C673-445C-9540-F884E059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316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</a:t>
            </a:r>
            <a:br>
              <a:rPr lang="en-US" dirty="0"/>
            </a:br>
            <a:r>
              <a:rPr lang="en-US" dirty="0"/>
              <a:t>What discriminator &amp; slice constraint?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r>
              <a:rPr lang="en-US" dirty="0"/>
              <a:t>“If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r>
              <a:rPr lang="en-US" dirty="0"/>
              <a:t>Practitioner can only have one phone number flagged as “after hours”</a:t>
            </a:r>
          </a:p>
          <a:p>
            <a:r>
              <a:rPr lang="en-US" dirty="0"/>
              <a:t>“Patient must have exactly one non-expired legal name”</a:t>
            </a:r>
          </a:p>
          <a:p>
            <a:r>
              <a:rPr lang="en-US" dirty="0"/>
              <a:t>“Practitioner must have name or phone number”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1866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element?]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FHIRPath?]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value|pattern|type|profile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?]</a:t>
            </a:r>
          </a:p>
          <a:p>
            <a:pPr lvl="1"/>
            <a:r>
              <a:rPr lang="en-US" dirty="0"/>
              <a:t>Constraint: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constraint must exist at that path?]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9447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relationship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Constraint: required </a:t>
            </a:r>
            <a:r>
              <a:rPr lang="en-US" dirty="0" err="1"/>
              <a:t>valueset</a:t>
            </a:r>
            <a:r>
              <a:rPr lang="en-US" dirty="0"/>
              <a:t> binding</a:t>
            </a:r>
          </a:p>
          <a:p>
            <a:pPr lvl="2"/>
            <a:r>
              <a:rPr lang="en-US" dirty="0" err="1"/>
              <a:t>Valueset</a:t>
            </a:r>
            <a:r>
              <a:rPr lang="en-US" dirty="0"/>
              <a:t> contains “C” and “N” codes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44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“If Observation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Observation.effective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Constraint: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type.code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set to 'Period'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58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Practitioner can only have one phone number flagged as “after hours”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telecom.extension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('after-hours')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Patient.telecom.extension:after-hours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1..1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5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must have exactly one non-expired legal name”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</a:t>
            </a:r>
          </a:p>
          <a:p>
            <a:pPr lvl="1"/>
            <a:r>
              <a:rPr lang="en-US" dirty="0"/>
              <a:t>Discriminator path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Discriminator type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Discriminator path 2: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type 2: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fixed value of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max=0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35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“Practitioner must have name or phone number”</a:t>
            </a:r>
          </a:p>
          <a:p>
            <a:pPr lvl="1"/>
            <a:r>
              <a:rPr lang="en-US" dirty="0"/>
              <a:t>Trick question: can’t slice across elements and can’t slice an overall resource</a:t>
            </a:r>
          </a:p>
          <a:p>
            <a:pPr lvl="2"/>
            <a:r>
              <a:rPr lang="en-US" dirty="0"/>
              <a:t>Handle this one as an invariant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(system='phone').exists()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60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discriminator?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 is optional</a:t>
            </a:r>
          </a:p>
          <a:p>
            <a:pPr lvl="1"/>
            <a:r>
              <a:rPr lang="en-US" dirty="0"/>
              <a:t>Specify the way to choose what rule applies in ‘free text’</a:t>
            </a:r>
          </a:p>
          <a:p>
            <a:pPr lvl="1"/>
            <a:r>
              <a:rPr lang="en-US" dirty="0"/>
              <a:t>Non-computable</a:t>
            </a:r>
          </a:p>
          <a:p>
            <a:pPr lvl="1"/>
            <a:r>
              <a:rPr lang="en-US" dirty="0"/>
              <a:t>Very rare</a:t>
            </a:r>
          </a:p>
          <a:p>
            <a:r>
              <a:rPr lang="en-US" dirty="0"/>
              <a:t>Can also use description with discriminator (documentation)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296418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9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slices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Only appropriate if element has defined “</a:t>
            </a:r>
            <a:r>
              <a:rPr lang="en-US" dirty="0" err="1"/>
              <a:t>elementOrderMeaning</a:t>
            </a:r>
            <a:r>
              <a:rPr lang="en-US" dirty="0"/>
              <a:t>” (e.g. </a:t>
            </a:r>
            <a:r>
              <a:rPr lang="en-US" dirty="0" err="1"/>
              <a:t>HumanName.given</a:t>
            </a:r>
            <a:r>
              <a:rPr lang="en-US" dirty="0"/>
              <a:t>)</a:t>
            </a:r>
          </a:p>
          <a:p>
            <a:r>
              <a:rPr lang="en-US" dirty="0"/>
              <a:t>If set to true, means slices must appear in that order.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28041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21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vs. closed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b="1" dirty="0"/>
              <a:t>Open </a:t>
            </a:r>
            <a:r>
              <a:rPr lang="en-US" dirty="0"/>
              <a:t>– list of “rule sets” isn’t exhaustive – it’s ok if there are repetitions that don’t meet these rules</a:t>
            </a:r>
          </a:p>
          <a:p>
            <a:r>
              <a:rPr lang="en-US" b="1" dirty="0"/>
              <a:t>Closed </a:t>
            </a:r>
            <a:r>
              <a:rPr lang="en-US" dirty="0"/>
              <a:t>– all repetitions must meet one of these rules – </a:t>
            </a:r>
            <a:r>
              <a:rPr lang="en-US" i="1" dirty="0"/>
              <a:t>use with caution</a:t>
            </a:r>
          </a:p>
          <a:p>
            <a:r>
              <a:rPr lang="en-US" b="1" dirty="0"/>
              <a:t>Open-at-end</a:t>
            </a:r>
            <a:r>
              <a:rPr lang="en-US" dirty="0"/>
              <a:t> – Extra repetitions must be after those defined.  </a:t>
            </a:r>
            <a:r>
              <a:rPr lang="en-US" i="1" dirty="0"/>
              <a:t>Generally, not appropriate.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645498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284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E993-57E4-400F-94B1-CD745F14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 – create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5BE7D-149E-4EE9-B803-C67992841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the “after-hours” extension</a:t>
            </a:r>
          </a:p>
          <a:p>
            <a:pPr lvl="1"/>
            <a:r>
              <a:rPr lang="en-US" dirty="0"/>
              <a:t>Boolean that is ‘true’ if a telecom is to be used ‘after-hours’</a:t>
            </a:r>
          </a:p>
          <a:p>
            <a:r>
              <a:rPr lang="en-US" dirty="0"/>
              <a:t>Add an optional reference to that extension to your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9D8B1-6C7A-4E80-84CD-505994328E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6D545-02C7-4844-886A-EB67725FF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92883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60CE-E4F8-48F4-AE0E-0B73B5C9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create an extension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DA1AD-6161-436B-96BE-BC1616723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enforce the cardinality as 0..1 in the definition?</a:t>
            </a:r>
          </a:p>
          <a:p>
            <a:r>
              <a:rPr lang="en-US" dirty="0"/>
              <a:t>How will you ensure the extension is resolvable?</a:t>
            </a:r>
          </a:p>
          <a:p>
            <a:r>
              <a:rPr lang="en-US" sz="2400" dirty="0"/>
              <a:t>CodeableConcept vs. Coding vs. code vs. Boolean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DF3A5-C154-455D-A157-4572536BB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C11DB-0846-489B-A523-E7CB9B684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566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Significant 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http://build.fhir.org/ig/HL7/fhir-shorthand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https://chat.fhir.org/#narrow/stream/179252-IG-creation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lmckenzie@gevityinc.com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4BB-4012-4AE7-A7B2-202A57F2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look at some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7CA5-0C9F-412B-97F4-6896C89933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http://hl7.org/fhir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2C09-B3EB-46FF-9083-D24E1FAC3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B25B-CCEC-464E-BAA4-53219CA9C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253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 (part of Accenture)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20+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© 2021 Health Level Seven ® International. All Rights Reserved. Published under the Creative Commons 3.0 Attribution </a:t>
            </a:r>
            <a:r>
              <a:rPr lang="en-US" kern="0" dirty="0" err="1"/>
              <a:t>Unported</a:t>
            </a:r>
            <a:r>
              <a:rPr lang="en-US" kern="0" dirty="0"/>
              <a:t>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3740001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0C32-3619-4D5D-9EFE-AFBFEDAF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59DF6-DAA5-4932-A121-5EC81A133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6298E-1E82-4EAB-A6AB-86FAAEAFF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F24BB-0E90-4B97-931F-BE7AAA50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" y="888212"/>
            <a:ext cx="7733390" cy="34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Let’s take a look:</a:t>
            </a:r>
          </a:p>
          <a:p>
            <a:r>
              <a:rPr lang="en-US" dirty="0">
                <a:latin typeface="verdana" panose="020B0604030504040204" pitchFamily="34" charset="0"/>
                <a:hlinkClick r:id="rId3"/>
              </a:rPr>
              <a:t>http://hl7.org/fhir</a:t>
            </a:r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https://github.com/FHIR/documents/tree/master/presentations/2021-10%20Webinars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C617-9ECF-4E4A-A923-C404A86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HL7’s base inter-version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353F-BE69-4893-9890-0A171EAE2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http://hl7.org/fhir/versions.html#change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10A0D-7AAB-42F6-8F4B-421958E97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B7ADC-66E1-4E3E-A6D1-19BB2FE01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378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ighlight>
                  <a:srgbClr val="FFFF00"/>
                </a:highlight>
                <a:hlinkClick r:id="rId4"/>
              </a:rPr>
              <a:t>http://ontoserver.csiro.au/snapper2-dev/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5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30D7-A68B-4B88-B023-B5B1966C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1A0C-0E81-40C4-AD07-3288BAA79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code system with these colors:</a:t>
            </a:r>
          </a:p>
          <a:p>
            <a:pPr lvl="1"/>
            <a:r>
              <a:rPr lang="en-US" dirty="0"/>
              <a:t>Red, Blue, Green, Yellow, Amber, Turquoise</a:t>
            </a:r>
          </a:p>
          <a:p>
            <a:pPr lvl="1"/>
            <a:endParaRPr lang="en-US" dirty="0"/>
          </a:p>
          <a:p>
            <a:r>
              <a:rPr lang="en-US" dirty="0"/>
              <a:t>Bonus points</a:t>
            </a:r>
          </a:p>
          <a:p>
            <a:pPr lvl="1"/>
            <a:r>
              <a:rPr lang="en-US" dirty="0"/>
              <a:t>Provide definitions for your codes</a:t>
            </a:r>
          </a:p>
          <a:p>
            <a:pPr lvl="1"/>
            <a:r>
              <a:rPr lang="en-US" dirty="0"/>
              <a:t>Include relationships</a:t>
            </a:r>
          </a:p>
          <a:p>
            <a:pPr lvl="1"/>
            <a:r>
              <a:rPr lang="en-US" dirty="0"/>
              <a:t>Include RGB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2365A-5846-4856-9EDC-29B6B53496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E54F2-230C-4E1D-BE88-3977156B1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4563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E84-46A7-4A81-A4E7-030773E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AB22-793A-482C-9248-0D30DB0E0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Were your codes words, numbers or letters?</a:t>
            </a:r>
          </a:p>
          <a:p>
            <a:r>
              <a:rPr lang="en-US" sz="1800" dirty="0"/>
              <a:t>Were your codes upper-case, lower-case or mixed case?</a:t>
            </a:r>
          </a:p>
          <a:p>
            <a:r>
              <a:rPr lang="en-US" sz="1800" dirty="0"/>
              <a:t>Is turquoise blue, green, both or neither?</a:t>
            </a:r>
          </a:p>
          <a:p>
            <a:r>
              <a:rPr lang="en-US" sz="1800" dirty="0"/>
              <a:t>How do you “define” a color?</a:t>
            </a:r>
          </a:p>
          <a:p>
            <a:r>
              <a:rPr lang="en-US" sz="1800" dirty="0"/>
              <a:t>How did you choose your URL?</a:t>
            </a:r>
          </a:p>
          <a:p>
            <a:r>
              <a:rPr lang="en-US" sz="1800" dirty="0"/>
              <a:t>What other relationships or properties could we have defined?</a:t>
            </a:r>
          </a:p>
          <a:p>
            <a:r>
              <a:rPr lang="en-US" sz="1800" dirty="0"/>
              <a:t>Note that the JSON wasn’t in order?</a:t>
            </a:r>
          </a:p>
          <a:p>
            <a:r>
              <a:rPr lang="en-US" sz="1800" dirty="0"/>
              <a:t>Also, Snapper doesn’t allow nested codes – thoughts on why?</a:t>
            </a:r>
          </a:p>
          <a:p>
            <a:r>
              <a:rPr lang="en-US" sz="1800" dirty="0"/>
              <a:t>Any other challenges, questions or insights?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1077A-F992-4906-8F5D-8EEE8CE40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8A17-64C7-4C9F-9D26-FD4EFA90D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19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ED35-10DC-4E80-A4E7-0572EA98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56D54-C5C2-4DD7-BDB8-DE5BF73E6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ValueSet containing all the codes from your code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C4F2B-9874-45A1-AAFB-D64A960777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3CC76-EE97-4E1C-B7F7-3573C23EE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9806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9093-D37C-44F6-8257-42326C54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6DE8-C486-41AD-8B76-2A5DFAF6E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enumerate all the codes or define an expression?</a:t>
            </a:r>
          </a:p>
          <a:p>
            <a:r>
              <a:rPr lang="en-US" dirty="0"/>
              <a:t>When you’re creating an IG, when might you want to do one or the other?</a:t>
            </a:r>
          </a:p>
          <a:p>
            <a:r>
              <a:rPr lang="en-US" dirty="0"/>
              <a:t>Did anyone limit their reference to the code system to a single version of the code system?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0B289-3D57-408B-B7D9-DF451E83E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9F7F0-70C8-4FE7-98E9-B442F288C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272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1D98-9242-4C74-BB29-C7918612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9F40F-7ABC-41DC-859A-794182DC4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a new value set based on the first value set that includes the following codes:</a:t>
            </a:r>
          </a:p>
          <a:p>
            <a:pPr lvl="1"/>
            <a:r>
              <a:rPr lang="en-US" dirty="0"/>
              <a:t>Red, Blue, Emerald Green, White, Black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Mental exercise only – how would you do it?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(jot down your steps)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4E263-B256-43FD-A5A5-174EC1859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097D-43DE-48D7-8218-66F6E2571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815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187D-8F72-4E86-A521-822B8687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A1CC1-FDE4-49DB-974A-9C8D3176F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How do you exclude the codes you don’t want?</a:t>
            </a:r>
          </a:p>
          <a:p>
            <a:r>
              <a:rPr lang="en-US" sz="2000" dirty="0"/>
              <a:t>Where should you put the new codes you do want?</a:t>
            </a:r>
          </a:p>
          <a:p>
            <a:r>
              <a:rPr lang="en-US" sz="2000" dirty="0"/>
              <a:t>Did you think about creating a relationship from Emerald Green to green?</a:t>
            </a:r>
          </a:p>
          <a:p>
            <a:r>
              <a:rPr lang="en-US" sz="2000" dirty="0"/>
              <a:t>If you use words for your codes, did you put a space in “emerald green”?</a:t>
            </a:r>
          </a:p>
          <a:p>
            <a:r>
              <a:rPr lang="en-US" sz="2000" dirty="0"/>
              <a:t>If the base profile was bound to value set 1, what binding strengths would allow you to substitute value set 2 in a derived profile?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F21-DDB3-4227-A2CC-AFF56AAE4F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8E02F-7032-4D7B-945A-AF5992A33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8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8203-99A7-4260-A722-416F16DB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D8B77-57DE-4DA3-86D5-6D2B7F792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https://browser.ihtsdotools.org</a:t>
            </a:r>
            <a:endParaRPr lang="en-US" dirty="0"/>
          </a:p>
          <a:p>
            <a:r>
              <a:rPr lang="en-US" dirty="0">
                <a:hlinkClick r:id="rId4"/>
              </a:rPr>
              <a:t>https://loinc.org</a:t>
            </a:r>
            <a:endParaRPr lang="en-US" dirty="0"/>
          </a:p>
          <a:p>
            <a:r>
              <a:rPr lang="en-US" dirty="0">
                <a:hlinkClick r:id="rId5"/>
              </a:rPr>
              <a:t>https://terminology.hl7.org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4DF34-03F1-4F39-B93D-9BE1C31F0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9694B-AB51-4FFC-8E00-BDE08FBBC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988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A074-4F0B-40A5-AEA9-93D4F22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CBDF-8B06-4DBB-9E90-0C23BE5D2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Good/best practices for terminology in IGs?</a:t>
            </a:r>
          </a:p>
          <a:p>
            <a:r>
              <a:rPr lang="en-US" sz="2000" dirty="0"/>
              <a:t>Local vs. shared terminologies?</a:t>
            </a:r>
          </a:p>
          <a:p>
            <a:r>
              <a:rPr lang="en-US" sz="2000" dirty="0"/>
              <a:t>Meaningless vs. meaningful codes?</a:t>
            </a:r>
          </a:p>
          <a:p>
            <a:r>
              <a:rPr lang="en-US" sz="2000" dirty="0"/>
              <a:t>One code system vs. many?</a:t>
            </a:r>
          </a:p>
          <a:p>
            <a:r>
              <a:rPr lang="en-US" sz="2000" dirty="0"/>
              <a:t>Flat vs. hierarchical?</a:t>
            </a:r>
          </a:p>
          <a:p>
            <a:r>
              <a:rPr lang="en-US" sz="2000" dirty="0"/>
              <a:t>Enumerated vs. algorithmic value sets?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F592-B8BA-468C-9A0B-A10A2267C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94CB8-4B39-4709-A309-FB6B59EC82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85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Slicing</a:t>
            </a:r>
          </a:p>
          <a:p>
            <a:r>
              <a:rPr lang="en-US" dirty="0"/>
              <a:t>Formal Constraints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08170" y="1371600"/>
            <a:ext cx="4735830" cy="2855913"/>
          </a:xfrm>
        </p:spPr>
        <p:txBody>
          <a:bodyPr/>
          <a:lstStyle/>
          <a:p>
            <a:r>
              <a:rPr lang="en-US" sz="2400" dirty="0"/>
              <a:t>Extensions</a:t>
            </a:r>
          </a:p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1D7E3-B848-4C3F-B9A5-4DFB7DA8755A}"/>
              </a:ext>
            </a:extLst>
          </p:cNvPr>
          <p:cNvSpPr/>
          <p:nvPr/>
        </p:nvSpPr>
        <p:spPr>
          <a:xfrm>
            <a:off x="449580" y="1357310"/>
            <a:ext cx="3371850" cy="1309690"/>
          </a:xfrm>
          <a:prstGeom prst="rect">
            <a:avLst/>
          </a:prstGeom>
          <a:solidFill>
            <a:srgbClr val="558ED5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E2D56-419D-49A2-BFF6-88BDF98FB1F0}"/>
              </a:ext>
            </a:extLst>
          </p:cNvPr>
          <p:cNvSpPr/>
          <p:nvPr/>
        </p:nvSpPr>
        <p:spPr>
          <a:xfrm>
            <a:off x="449580" y="2706050"/>
            <a:ext cx="3371850" cy="1309690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9C726-F12B-4292-BC03-72F700E005E4}"/>
              </a:ext>
            </a:extLst>
          </p:cNvPr>
          <p:cNvSpPr/>
          <p:nvPr/>
        </p:nvSpPr>
        <p:spPr>
          <a:xfrm>
            <a:off x="4247197" y="1357310"/>
            <a:ext cx="4760829" cy="2658430"/>
          </a:xfrm>
          <a:prstGeom prst="rect">
            <a:avLst/>
          </a:prstGeom>
          <a:solidFill>
            <a:schemeClr val="accent3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E150-DB88-439F-8775-C6EDB2A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haven’t covered everything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0AC57-B157-43BF-8B75-ADFEF2F9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What are ‘good’ definitions?</a:t>
            </a:r>
          </a:p>
          <a:p>
            <a:r>
              <a:rPr lang="en-US" sz="2000" dirty="0"/>
              <a:t>Managing concept overlap</a:t>
            </a:r>
          </a:p>
          <a:p>
            <a:r>
              <a:rPr lang="en-US" sz="2000" dirty="0"/>
              <a:t>Terminology maintenance strategies</a:t>
            </a:r>
          </a:p>
          <a:p>
            <a:r>
              <a:rPr lang="en-US" sz="2000" dirty="0"/>
              <a:t>Code system supplements</a:t>
            </a:r>
          </a:p>
          <a:p>
            <a:r>
              <a:rPr lang="en-US" sz="2000" dirty="0"/>
              <a:t>Terminology services</a:t>
            </a:r>
          </a:p>
          <a:p>
            <a:r>
              <a:rPr lang="en-US" sz="2000" dirty="0"/>
              <a:t>Impact of terminology validation on performance</a:t>
            </a:r>
          </a:p>
          <a:p>
            <a:r>
              <a:rPr lang="en-US" sz="2000" dirty="0"/>
              <a:t>Setting expectations for terminology ‘currency’</a:t>
            </a:r>
          </a:p>
          <a:p>
            <a:r>
              <a:rPr lang="en-US" sz="2000" dirty="0"/>
              <a:t>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077CD-D8A9-4537-961E-52C2B65FB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92FC5-C5DB-4043-95B1-2F10F9530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2977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8" y="3455530"/>
            <a:ext cx="1651781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371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790825">
            <a:off x="1278397" y="3528139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84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Defines data 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6215-E5C2-4A4D-95A7-295C5FD4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Hands-on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8D8-F258-4985-AB96-B88AD1730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“hands-on” exercises for key content</a:t>
            </a:r>
          </a:p>
          <a:p>
            <a:pPr lvl="1"/>
            <a:r>
              <a:rPr lang="en-CA" dirty="0"/>
              <a:t>For some, time to perform “in class” with discussion/questions</a:t>
            </a:r>
          </a:p>
          <a:p>
            <a:pPr lvl="1"/>
            <a:r>
              <a:rPr lang="en-CA" dirty="0"/>
              <a:t>Feel free to explore further on your own time</a:t>
            </a:r>
          </a:p>
          <a:p>
            <a:pPr lvl="1"/>
            <a:r>
              <a:rPr lang="en-CA" dirty="0"/>
              <a:t>‘Completed’ examples available on Git</a:t>
            </a:r>
          </a:p>
          <a:p>
            <a:pPr lvl="2"/>
            <a:r>
              <a:rPr lang="en-CA" dirty="0">
                <a:hlinkClick r:id="rId2"/>
              </a:rPr>
              <a:t>https://github.com/FHIR/documents/tree/master/presentations/2021-10%20Webinars</a:t>
            </a:r>
            <a:endParaRPr lang="en-CA" dirty="0"/>
          </a:p>
          <a:p>
            <a:r>
              <a:rPr lang="en-CA" dirty="0"/>
              <a:t>All exercises can be completed without installing software</a:t>
            </a:r>
          </a:p>
          <a:p>
            <a:pPr lvl="1"/>
            <a:r>
              <a:rPr lang="en-CA" dirty="0"/>
              <a:t>Online registration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16DBE-E969-457A-8494-581599702A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D763-EA1A-447B-B726-C53478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8516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4"/>
              </a:rPr>
              <a:t>https://trifolia-fhir.lantanagroup.com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get set up with </a:t>
            </a:r>
            <a:r>
              <a:rPr lang="en-US" dirty="0" err="1"/>
              <a:t>Trifolia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2652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F982E-C158-45B6-BE0F-733A0B22D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C50AFC-3C2A-4981-B257-1EDE3DDDF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88853"/>
            <a:ext cx="4530725" cy="15875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2721613" y="3856651"/>
            <a:ext cx="140491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572754" y="3994903"/>
            <a:ext cx="249124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934856" y="252805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19341" y="2838114"/>
            <a:ext cx="103364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5454339" y="417146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3AB33-91A9-4F53-A446-1A662D4DA333}"/>
              </a:ext>
            </a:extLst>
          </p:cNvPr>
          <p:cNvCxnSpPr/>
          <p:nvPr/>
        </p:nvCxnSpPr>
        <p:spPr bwMode="auto">
          <a:xfrm flipH="1">
            <a:off x="2226753" y="2354580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FBDED4-0140-4FD3-80DD-5258B9C6CAF2}"/>
              </a:ext>
            </a:extLst>
          </p:cNvPr>
          <p:cNvCxnSpPr/>
          <p:nvPr/>
        </p:nvCxnSpPr>
        <p:spPr bwMode="auto">
          <a:xfrm flipH="1">
            <a:off x="5069574" y="4356135"/>
            <a:ext cx="36052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627967-070A-4129-AEEC-646FAA1BFF7D}"/>
              </a:ext>
            </a:extLst>
          </p:cNvPr>
          <p:cNvSpPr txBox="1"/>
          <p:nvPr/>
        </p:nvSpPr>
        <p:spPr>
          <a:xfrm>
            <a:off x="3009808" y="21587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completed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B88A2-A422-437C-9A1C-B25924786535}"/>
              </a:ext>
            </a:extLst>
          </p:cNvPr>
          <p:cNvSpPr txBox="1"/>
          <p:nvPr/>
        </p:nvSpPr>
        <p:spPr>
          <a:xfrm>
            <a:off x="2318287" y="427317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Required binding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 -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154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8AD2-1C0B-4489-837E-AA2B6EDB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4739-1737-42B2-8CA1-FB02051EB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PLEASE ask questions</a:t>
            </a:r>
          </a:p>
          <a:p>
            <a:pPr lvl="1"/>
            <a:r>
              <a:rPr lang="en-CA" dirty="0"/>
              <a:t>Come off mute to ask – or use the chat option</a:t>
            </a:r>
          </a:p>
          <a:p>
            <a:r>
              <a:rPr lang="en-CA" dirty="0"/>
              <a:t>Mute when not asking questions</a:t>
            </a:r>
          </a:p>
          <a:p>
            <a:r>
              <a:rPr lang="en-CA" dirty="0"/>
              <a:t>Two screens might be helpful</a:t>
            </a:r>
          </a:p>
          <a:p>
            <a:pPr lvl="1"/>
            <a:r>
              <a:rPr lang="en-CA" dirty="0"/>
              <a:t>Work on your own and follow along</a:t>
            </a:r>
          </a:p>
          <a:p>
            <a:r>
              <a:rPr lang="en-CA" dirty="0"/>
              <a:t>If you have questions between classes or after class:</a:t>
            </a:r>
          </a:p>
          <a:p>
            <a:pPr lvl="1"/>
            <a:r>
              <a:rPr lang="en-CA" dirty="0">
                <a:hlinkClick r:id="rId2"/>
              </a:rPr>
              <a:t>https://chat.fhir.org/#narrow/stream/179177-conformance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266FA-8F0D-4A58-83F2-4F5CF0485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A74B-BFE4-4AE7-A061-71C9D6AE2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9968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89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3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060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0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19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0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/>
              <a:t>Patient.extension(‘…url…’)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71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F32-C438-42BE-92A9-BD6A5593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D3CB1-7EB1-404D-B05C-0557F4A7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To drill deeper into the tree, specify the element name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Patient.contact.name.type.coding.code.extension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To traverse from Reference/canonical to referenced thing, use ‘resolve()’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Patient.generalPractitioner.resolve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().name</a:t>
            </a:r>
          </a:p>
          <a:p>
            <a:r>
              <a:rPr lang="en-US" sz="2000" dirty="0"/>
              <a:t>Result is always a ‘collection’ of matching elements</a:t>
            </a:r>
          </a:p>
          <a:p>
            <a:pPr lvl="1"/>
            <a:r>
              <a:rPr lang="en-US" sz="1800" dirty="0"/>
              <a:t>Above would be all names for all </a:t>
            </a:r>
            <a:r>
              <a:rPr lang="en-US" sz="1800" dirty="0" err="1"/>
              <a:t>generalPractitioners</a:t>
            </a:r>
            <a:endParaRPr lang="en-US" sz="1800" dirty="0"/>
          </a:p>
          <a:p>
            <a:r>
              <a:rPr lang="en-US" sz="2000" dirty="0"/>
              <a:t>Represent polymorphic types without [x] (or suffix)</a:t>
            </a:r>
          </a:p>
          <a:p>
            <a:pPr lvl="1"/>
            <a:r>
              <a:rPr lang="en-US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strike="sngStrike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  <a:r>
              <a:rPr lang="en-US" sz="1600" strike="sngStrike" dirty="0">
                <a:solidFill>
                  <a:schemeClr val="accent2"/>
                </a:solidFill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Observation.valueCode</a:t>
            </a:r>
            <a:endParaRPr lang="en-US" sz="1600" strike="sngStrike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299B-A7F7-4DC9-B8BE-D8F780A41E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CBA7D-C068-4B91-A7D4-708ECBCFD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9544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A6E-2696-4207-9CCC-70106E23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navigation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70D5E2A-5571-4EFE-A0DE-8F620CF2B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If ‘name’ has context: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9869A-EFC3-446D-A379-12FB35FEB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6082D-3CE9-4975-8CB1-1BD26074A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7358B-32ED-4A90-93C4-BBC29F4ACAD9}"/>
              </a:ext>
            </a:extLst>
          </p:cNvPr>
          <p:cNvSpPr txBox="1"/>
          <p:nvPr/>
        </p:nvSpPr>
        <p:spPr>
          <a:xfrm>
            <a:off x="4232911" y="1284920"/>
            <a:ext cx="36652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"Bundle",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"entry":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"resource":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"Patient",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"name":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"coding":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},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"test2“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5B5AF9-AA6A-4C80-A3B5-5D7D9F53C680}"/>
              </a:ext>
            </a:extLst>
          </p:cNvPr>
          <p:cNvGrpSpPr/>
          <p:nvPr/>
        </p:nvGrpSpPr>
        <p:grpSpPr>
          <a:xfrm>
            <a:off x="2020910" y="2080023"/>
            <a:ext cx="2692060" cy="480964"/>
            <a:chOff x="1750400" y="1980963"/>
            <a:chExt cx="2692060" cy="4809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5B243D-482D-4AD7-A78A-8505C4257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20" y="1980963"/>
              <a:ext cx="1310640" cy="28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00CCCB-9BB1-436C-A1D9-AB5B15768ADB}"/>
                </a:ext>
              </a:extLst>
            </p:cNvPr>
            <p:cNvSpPr txBox="1"/>
            <p:nvPr/>
          </p:nvSpPr>
          <p:spPr>
            <a:xfrm>
              <a:off x="1750400" y="209259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%resource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E1351B-C0D6-479D-A112-EFA656D43FD9}"/>
              </a:ext>
            </a:extLst>
          </p:cNvPr>
          <p:cNvGrpSpPr/>
          <p:nvPr/>
        </p:nvGrpSpPr>
        <p:grpSpPr>
          <a:xfrm>
            <a:off x="2017099" y="1488949"/>
            <a:ext cx="2327254" cy="642360"/>
            <a:chOff x="1746589" y="1389889"/>
            <a:chExt cx="2327254" cy="64236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4C41CB-9AF6-4685-BE8B-B05E31C8E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1389889"/>
              <a:ext cx="1513523" cy="45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F2179C-9FA9-4FDA-A109-FA5DBAF8D553}"/>
                </a:ext>
              </a:extLst>
            </p:cNvPr>
            <p:cNvSpPr txBox="1"/>
            <p:nvPr/>
          </p:nvSpPr>
          <p:spPr>
            <a:xfrm>
              <a:off x="1746589" y="16629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%root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72FAD5-EFF7-45B4-B1B0-03606D36F9C1}"/>
              </a:ext>
            </a:extLst>
          </p:cNvPr>
          <p:cNvGrpSpPr/>
          <p:nvPr/>
        </p:nvGrpSpPr>
        <p:grpSpPr>
          <a:xfrm>
            <a:off x="2017100" y="2525922"/>
            <a:ext cx="2966381" cy="461772"/>
            <a:chOff x="1746590" y="2426862"/>
            <a:chExt cx="2966381" cy="46177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18744E-BA13-49DA-AEB5-6E86D852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2426862"/>
              <a:ext cx="2152651" cy="239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6996CB-A15F-42C7-B577-51BAE790FB6C}"/>
                </a:ext>
              </a:extLst>
            </p:cNvPr>
            <p:cNvSpPr txBox="1"/>
            <p:nvPr/>
          </p:nvSpPr>
          <p:spPr>
            <a:xfrm>
              <a:off x="1746590" y="2519302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$this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DE7D66-ABAD-4D6F-A269-F029B170E448}"/>
              </a:ext>
            </a:extLst>
          </p:cNvPr>
          <p:cNvGrpSpPr/>
          <p:nvPr/>
        </p:nvGrpSpPr>
        <p:grpSpPr>
          <a:xfrm>
            <a:off x="2020910" y="2712894"/>
            <a:ext cx="3118778" cy="693201"/>
            <a:chOff x="1750400" y="2613834"/>
            <a:chExt cx="3118778" cy="69320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DF3819-869A-4776-A22B-52F9D5CB7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350" y="2613834"/>
              <a:ext cx="2449828" cy="5236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5FBC4C-C150-4AAC-83F7-694697F9716C}"/>
                </a:ext>
              </a:extLst>
            </p:cNvPr>
            <p:cNvSpPr txBox="1"/>
            <p:nvPr/>
          </p:nvSpPr>
          <p:spPr>
            <a:xfrm>
              <a:off x="1750400" y="293770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7C1952-A104-4389-8CFF-28D33BD18DF9}"/>
              </a:ext>
            </a:extLst>
          </p:cNvPr>
          <p:cNvGrpSpPr/>
          <p:nvPr/>
        </p:nvGrpSpPr>
        <p:grpSpPr>
          <a:xfrm>
            <a:off x="2020910" y="3325445"/>
            <a:ext cx="3545500" cy="697915"/>
            <a:chOff x="1750400" y="3226385"/>
            <a:chExt cx="3545500" cy="69791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2B6404-733F-4388-8C72-BEF973CB2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555" y="3226385"/>
              <a:ext cx="1236345" cy="30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997194-72A8-4CDE-819B-470B59EEE12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843" y="3618825"/>
              <a:ext cx="1134427" cy="305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91712-2C89-487E-B340-BFA0C80FDA82}"/>
                </a:ext>
              </a:extLst>
            </p:cNvPr>
            <p:cNvSpPr txBox="1"/>
            <p:nvPr/>
          </p:nvSpPr>
          <p:spPr>
            <a:xfrm>
              <a:off x="1750400" y="3368806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type.coding.code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9AE9-11B4-4423-866F-A7746268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BE03-F7AD-4DF8-A77B-699C40F2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.where(</a:t>
            </a:r>
            <a:r>
              <a:rPr lang="en-US" sz="2000" dirty="0"/>
              <a:t>[some filter]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.not()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extension.where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.count()!=0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.empty() 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.count()=0</a:t>
            </a:r>
            <a:r>
              <a:rPr lang="en-US" sz="2000" dirty="0"/>
              <a:t> 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.exists().not()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2A50F-FC0C-4A75-9AE4-F017A3F87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818A-BE31-4DBC-A1E4-5638E7641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376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3B8A-9C9C-497B-A848-D0E6EA35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5FE3-8D57-436B-BADD-93F9F8651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standard math, comparison &amp; logic operations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- / * &lt; &gt; = != &lt;= &gt;= or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‘is’ check’s type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%foo is Patient</a:t>
            </a:r>
            <a:endParaRPr lang="en-US" dirty="0"/>
          </a:p>
          <a:p>
            <a:r>
              <a:rPr lang="en-US" dirty="0"/>
              <a:t>‘as’ performs type conversion</a:t>
            </a:r>
          </a:p>
          <a:p>
            <a:pPr lvl="1"/>
            <a:r>
              <a:rPr lang="en-US" dirty="0"/>
              <a:t>E.g.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Quantity</a:t>
            </a:r>
          </a:p>
          <a:p>
            <a:r>
              <a:rPr lang="en-US" dirty="0"/>
              <a:t>‘implies’ gives conditional assertion</a:t>
            </a:r>
          </a:p>
          <a:p>
            <a:pPr lvl="1"/>
            <a:r>
              <a:rPr lang="en-US" dirty="0"/>
              <a:t>E.g. (value is Quantity).not() implies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53F0-5B8B-4DC0-B9AA-45FACDF30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E7F4A-139B-442F-BBAE-0F0CEB297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5852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/>
              <a:t>Value must be between 10 and 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/>
              <a:t>Number of patient telecoms + addresses can’t exceed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If value is a Quantity, reference range is required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Either “text” or at least one coding display must be specified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3528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value&gt;=10 and value&lt;=90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 is Quantity implies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referenceRange.exists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coding.display.exists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5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82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implementations: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90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B43A-4C16-4700-AD83-381BACF8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E306-B192-4FAD-97CC-6C6F9A7D3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constraints can be handled other ways</a:t>
            </a:r>
          </a:p>
          <a:p>
            <a:pPr lvl="1"/>
            <a:r>
              <a:rPr lang="en-US" dirty="0"/>
              <a:t>slicing</a:t>
            </a:r>
          </a:p>
          <a:p>
            <a:pPr lvl="1"/>
            <a:r>
              <a:rPr lang="en-US" dirty="0"/>
              <a:t>Cardinality</a:t>
            </a:r>
          </a:p>
          <a:p>
            <a:r>
              <a:rPr lang="en-US" dirty="0"/>
              <a:t>Look at examples in the spec and copy/modify</a:t>
            </a:r>
          </a:p>
          <a:p>
            <a:r>
              <a:rPr lang="en-US" dirty="0"/>
              <a:t>If you can’t figure out how to make it work:</a:t>
            </a:r>
          </a:p>
          <a:p>
            <a:pPr lvl="1"/>
            <a:r>
              <a:rPr lang="en-US" dirty="0">
                <a:hlinkClick r:id="rId2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6CAE-E0ED-4D4A-BBD2-3FE2204AE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138B0-8694-49A6-9C33-AFFA90E6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9680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36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11952-2EBC-4275-9788-754B1F9A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slicing?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55A469-F657-4702-8470-90A814AB9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element, different sets of rules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“Quantity”, binding is “</a:t>
            </a:r>
            <a:r>
              <a:rPr lang="en-US" dirty="0" err="1"/>
              <a:t>myFavoriteUnits</a:t>
            </a:r>
            <a:r>
              <a:rPr lang="en-US" dirty="0"/>
              <a:t>”; </a:t>
            </a:r>
            <a:br>
              <a:rPr lang="en-US" dirty="0"/>
            </a:br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</a:t>
            </a:r>
            <a:r>
              <a:rPr lang="en-US" dirty="0" err="1"/>
              <a:t>CodebleConcept</a:t>
            </a:r>
            <a:r>
              <a:rPr lang="en-US" dirty="0"/>
              <a:t>”, binding is “</a:t>
            </a:r>
            <a:r>
              <a:rPr lang="en-US" dirty="0" err="1"/>
              <a:t>SnomedStuff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There must be exactly one “legal” name (but having other names is fine)</a:t>
            </a:r>
          </a:p>
          <a:p>
            <a:pPr lvl="1"/>
            <a:r>
              <a:rPr lang="en-US" dirty="0"/>
              <a:t>ServiceRequest.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E625A-BB8B-4D25-9B15-4DB355029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8D1C5-7D36-4F25-9C0E-6BE737B889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94565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84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7151</TotalTime>
  <Words>10351</Words>
  <Application>Microsoft Office PowerPoint</Application>
  <PresentationFormat>On-screen Show (16:9)</PresentationFormat>
  <Paragraphs>1422</Paragraphs>
  <Slides>154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Courier New</vt:lpstr>
      <vt:lpstr>verdana</vt:lpstr>
      <vt:lpstr>Wingdings</vt:lpstr>
      <vt:lpstr>Office Theme</vt:lpstr>
      <vt:lpstr>HL7 FHIR PROFILING</vt:lpstr>
      <vt:lpstr>Who am I?</vt:lpstr>
      <vt:lpstr>Who are you?</vt:lpstr>
      <vt:lpstr>This presentation</vt:lpstr>
      <vt:lpstr>Credit</vt:lpstr>
      <vt:lpstr>Contents of this tutorial</vt:lpstr>
      <vt:lpstr>Hands-on approach</vt:lpstr>
      <vt:lpstr>Other considerations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Lets look at some profiles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HL7’s base inter-version rules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Terminology Exercise 1</vt:lpstr>
      <vt:lpstr>Terminology Exercise 1 - Review</vt:lpstr>
      <vt:lpstr>Terminology Exercise 2</vt:lpstr>
      <vt:lpstr>Terminology Exercise 2 - Review</vt:lpstr>
      <vt:lpstr>Terminology Exercise 3</vt:lpstr>
      <vt:lpstr>Terminology Exercise 3 - Review</vt:lpstr>
      <vt:lpstr>ConceptMap</vt:lpstr>
      <vt:lpstr>NamingSystem</vt:lpstr>
      <vt:lpstr>Discovering codes</vt:lpstr>
      <vt:lpstr>Discussion</vt:lpstr>
      <vt:lpstr>We haven’t covered everything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Aggregation</vt:lpstr>
      <vt:lpstr>Profiling “wisely”</vt:lpstr>
      <vt:lpstr>Authoring a FHIR Profile</vt:lpstr>
      <vt:lpstr>Exercise 4 – authoring a profile</vt:lpstr>
      <vt:lpstr>Exercise 4 – authoring a profile</vt:lpstr>
      <vt:lpstr>Exercise 4: Authoring a profile</vt:lpstr>
      <vt:lpstr>Exercise 4 – authoring a profile - review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basics</vt:lpstr>
      <vt:lpstr>FHIRPath navigation</vt:lpstr>
      <vt:lpstr>Common FHIRPath functions</vt:lpstr>
      <vt:lpstr>Common FHIRPath operations</vt:lpstr>
      <vt:lpstr>Exercise 5: Write some FHIRPaths</vt:lpstr>
      <vt:lpstr>Exercise 5: Write some FHIRPaths - Review</vt:lpstr>
      <vt:lpstr>FhirPath tools</vt:lpstr>
      <vt:lpstr>FhirPath libraries</vt:lpstr>
      <vt:lpstr>Hints</vt:lpstr>
      <vt:lpstr>Slicing</vt:lpstr>
      <vt:lpstr>When to use slicing?</vt:lpstr>
      <vt:lpstr>Slicing into a CCD</vt:lpstr>
      <vt:lpstr>Slicing is allowed when:</vt:lpstr>
      <vt:lpstr>Triggering slicing</vt:lpstr>
      <vt:lpstr>Discriminator types</vt:lpstr>
      <vt:lpstr>Pattern</vt:lpstr>
      <vt:lpstr>Discriminator types (cont’d)</vt:lpstr>
      <vt:lpstr>Discriminator values</vt:lpstr>
      <vt:lpstr>Multiple discriminators</vt:lpstr>
      <vt:lpstr>Exercise 6: What discriminator &amp; slice constraint?</vt:lpstr>
      <vt:lpstr>Exercise 6: Discriminators – example</vt:lpstr>
      <vt:lpstr>Exercise 6: Discriminators – review - 1</vt:lpstr>
      <vt:lpstr>Exercise 6: Discriminators – review - 2</vt:lpstr>
      <vt:lpstr>Exercise 6: Discriminators – review - 3</vt:lpstr>
      <vt:lpstr>Exercise 6: Discriminators – review - 4</vt:lpstr>
      <vt:lpstr>Exercise 6: Discriminators – review - 5</vt:lpstr>
      <vt:lpstr>No discriminator?</vt:lpstr>
      <vt:lpstr>Ordered slices</vt:lpstr>
      <vt:lpstr>Open vs. closed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Exercise 7 – create an extension</vt:lpstr>
      <vt:lpstr>Exercise – create an extension - review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101</cp:revision>
  <dcterms:created xsi:type="dcterms:W3CDTF">2019-03-22T18:05:01Z</dcterms:created>
  <dcterms:modified xsi:type="dcterms:W3CDTF">2021-10-19T16:04:14Z</dcterms:modified>
</cp:coreProperties>
</file>